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1" r:id="rId3"/>
    <p:sldId id="262" r:id="rId5"/>
    <p:sldId id="259" r:id="rId6"/>
    <p:sldId id="263" r:id="rId7"/>
    <p:sldId id="279" r:id="rId8"/>
    <p:sldId id="278" r:id="rId9"/>
    <p:sldId id="280" r:id="rId10"/>
    <p:sldId id="264" r:id="rId11"/>
    <p:sldId id="256" r:id="rId12"/>
    <p:sldId id="284" r:id="rId13"/>
    <p:sldId id="267" r:id="rId14"/>
    <p:sldId id="285" r:id="rId15"/>
    <p:sldId id="268" r:id="rId16"/>
    <p:sldId id="286" r:id="rId17"/>
    <p:sldId id="269" r:id="rId18"/>
    <p:sldId id="287" r:id="rId19"/>
    <p:sldId id="270" r:id="rId20"/>
    <p:sldId id="271" r:id="rId21"/>
    <p:sldId id="288" r:id="rId22"/>
    <p:sldId id="272" r:id="rId23"/>
    <p:sldId id="281" r:id="rId24"/>
    <p:sldId id="283" r:id="rId25"/>
    <p:sldId id="282" r:id="rId26"/>
    <p:sldId id="274" r:id="rId27"/>
    <p:sldId id="275" r:id="rId28"/>
    <p:sldId id="273" r:id="rId29"/>
    <p:sldId id="265" r:id="rId30"/>
    <p:sldId id="276" r:id="rId31"/>
    <p:sldId id="266" r:id="rId32"/>
    <p:sldId id="27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7695" y="-10795"/>
            <a:ext cx="11584305" cy="6874510"/>
          </a:xfrm>
          <a:custGeom>
            <a:avLst/>
            <a:gdLst>
              <a:gd name="connsiteX0" fmla="*/ 4918 w 15636"/>
              <a:gd name="connsiteY0" fmla="*/ 0 h 10826"/>
              <a:gd name="connsiteX1" fmla="*/ 15636 w 15636"/>
              <a:gd name="connsiteY1" fmla="*/ 17 h 10826"/>
              <a:gd name="connsiteX2" fmla="*/ 15636 w 15636"/>
              <a:gd name="connsiteY2" fmla="*/ 10818 h 10826"/>
              <a:gd name="connsiteX3" fmla="*/ 0 w 15636"/>
              <a:gd name="connsiteY3" fmla="*/ 10826 h 10826"/>
              <a:gd name="connsiteX4" fmla="*/ 4918 w 15636"/>
              <a:gd name="connsiteY4" fmla="*/ 0 h 1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6" h="10826">
                <a:moveTo>
                  <a:pt x="4918" y="0"/>
                </a:moveTo>
                <a:lnTo>
                  <a:pt x="15636" y="17"/>
                </a:lnTo>
                <a:lnTo>
                  <a:pt x="15636" y="10818"/>
                </a:lnTo>
                <a:lnTo>
                  <a:pt x="0" y="10826"/>
                </a:lnTo>
                <a:lnTo>
                  <a:pt x="4918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92" name="Google Shape;92;p2"/>
          <p:cNvSpPr txBox="1"/>
          <p:nvPr/>
        </p:nvSpPr>
        <p:spPr>
          <a:xfrm>
            <a:off x="5814060" y="2366010"/>
            <a:ext cx="6295390" cy="193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000" b="1" dirty="0">
                <a:solidFill>
                  <a:srgbClr val="FFB61C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Enhanced Automated System for Your Payment and Accounting Yields</a:t>
            </a:r>
            <a:endParaRPr lang="en-US" altLang="en-PH" sz="4000" b="1" dirty="0">
              <a:solidFill>
                <a:srgbClr val="FFB61C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5820949" y="5399246"/>
            <a:ext cx="4957902" cy="705485"/>
          </a:xfrm>
          <a:prstGeom prst="rect">
            <a:avLst/>
          </a:prstGeom>
          <a:noFill/>
          <a:ln>
            <a:noFill/>
          </a:ln>
          <a:effectLst>
            <a:outerShdw blurRad="228600" dist="38100" dir="2700000" algn="tl" rotWithShape="0">
              <a:srgbClr val="000000">
                <a:alpha val="69803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2000" dirty="0" err="1">
                <a:solidFill>
                  <a:schemeClr val="lt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Juatco, Jemuel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2000" dirty="0">
                <a:solidFill>
                  <a:schemeClr val="lt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Institute of Computer Science</a:t>
            </a:r>
            <a:endParaRPr lang="en-US" altLang="en-PH" sz="2000" dirty="0">
              <a:solidFill>
                <a:schemeClr val="lt1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5820949" y="1725256"/>
            <a:ext cx="4354075" cy="541572"/>
          </a:xfrm>
          <a:prstGeom prst="roundRect">
            <a:avLst>
              <a:gd name="adj" fmla="val 50000"/>
            </a:avLst>
          </a:prstGeom>
          <a:solidFill>
            <a:srgbClr val="FFB6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2400" b="1" dirty="0">
                <a:solidFill>
                  <a:srgbClr val="8D1436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UPLB EASYPAY</a:t>
            </a:r>
            <a:endParaRPr lang="en-US" altLang="en-PH" sz="2400" b="1" dirty="0">
              <a:solidFill>
                <a:srgbClr val="8D1436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95" name="Google Shape;95;p2" descr="A black background with white tex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814038" y="589643"/>
            <a:ext cx="2529914" cy="72391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-51970" y="-101600"/>
            <a:ext cx="5156110" cy="7097486"/>
          </a:xfrm>
          <a:custGeom>
            <a:avLst/>
            <a:gdLst/>
            <a:ahLst/>
            <a:cxnLst/>
            <a:rect l="l" t="t" r="r" b="b"/>
            <a:pathLst>
              <a:path w="5088531" h="7004462" extrusionOk="0">
                <a:moveTo>
                  <a:pt x="0" y="0"/>
                </a:moveTo>
                <a:lnTo>
                  <a:pt x="5088531" y="0"/>
                </a:lnTo>
                <a:lnTo>
                  <a:pt x="3749636" y="7004462"/>
                </a:lnTo>
                <a:lnTo>
                  <a:pt x="0" y="7004462"/>
                </a:lnTo>
                <a:close/>
              </a:path>
            </a:pathLst>
          </a:custGeom>
          <a:blipFill rotWithShape="1">
            <a:blip r:embed="rId3"/>
            <a:stretch>
              <a:fillRect l="-50302" t="-256" r="-33720" b="256"/>
            </a:stretch>
          </a:blipFill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41400" dist="228600" dir="5940000" algn="tl" rotWithShape="0">
              <a:srgbClr val="000000">
                <a:alpha val="7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OF THE APPLICATION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5" name="Picture 4" descr="web_queue_it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12192000" cy="54787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OF THE APPLICATION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" y="1766570"/>
            <a:ext cx="5229860" cy="4679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20" y="2174240"/>
            <a:ext cx="5628005" cy="38646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OF THE APPLICATION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2" name="Picture 1" descr="web_walk_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12192000" cy="55162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OF THE APPLICATION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" y="2174240"/>
            <a:ext cx="5419725" cy="3660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5" y="2174240"/>
            <a:ext cx="5438775" cy="36595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OF THE APPLICATION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5" name="Picture 4" descr="web_print_receipt_templ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12192000" cy="54851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OF THE APPLICATION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27393"/>
          <a:stretch>
            <a:fillRect/>
          </a:stretch>
        </p:blipFill>
        <p:spPr>
          <a:xfrm rot="16200000">
            <a:off x="883285" y="1474470"/>
            <a:ext cx="4876800" cy="4758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730" y="1803400"/>
            <a:ext cx="5641340" cy="42278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OF THE APPLICATION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2" name="Picture 1" descr="web_rc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385570"/>
            <a:ext cx="12192000" cy="54724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OF THE APPLICATION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2072640"/>
            <a:ext cx="6376035" cy="3539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295" y="2169795"/>
            <a:ext cx="5052060" cy="33451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OF THE APPLICATION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FEEDBACK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-635" y="-635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1" name="Google Shape;101;p3"/>
          <p:cNvSpPr txBox="1"/>
          <p:nvPr/>
        </p:nvSpPr>
        <p:spPr>
          <a:xfrm>
            <a:off x="1021715" y="561398"/>
            <a:ext cx="6415314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5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FEEDBACK</a:t>
            </a:r>
            <a:endParaRPr lang="en-US" altLang="en-PH" sz="5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1021715" y="1994757"/>
            <a:ext cx="9893300" cy="212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Web-based: Validation testing categorized into 3 sections: ease of use, accuracy of output, and overall functionality and behavior. Open feeback is included as well. </a:t>
            </a:r>
            <a:endParaRPr lang="en-US" altLang="en-PH" sz="2400" dirty="0">
              <a:solidFill>
                <a:schemeClr val="dk1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10 Participants (4 cashier admins; 6 cashier personnel)</a:t>
            </a:r>
            <a:endParaRPr lang="en-US" altLang="en-PH" sz="2400" dirty="0">
              <a:solidFill>
                <a:schemeClr val="dk1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endParaRPr lang="en-US" altLang="en-PH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endParaRPr lang="en-US" altLang="en-PH" dirty="0"/>
          </a:p>
        </p:txBody>
      </p:sp>
      <p:pic>
        <p:nvPicPr>
          <p:cNvPr id="103" name="Google Shape;103;p3" descr="A statue of a bull and a bull&#10;&#10;Description automatically generated"/>
          <p:cNvPicPr preferRelativeResize="0"/>
          <p:nvPr/>
        </p:nvPicPr>
        <p:blipFill rotWithShape="1">
          <a:blip r:embed="rId2"/>
          <a:srcRect l="7290" r="12562" b="57254"/>
          <a:stretch>
            <a:fillRect/>
          </a:stretch>
        </p:blipFill>
        <p:spPr>
          <a:xfrm>
            <a:off x="480654" y="5004885"/>
            <a:ext cx="2160312" cy="1725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2;p3"/>
          <p:cNvSpPr txBox="1"/>
          <p:nvPr/>
        </p:nvSpPr>
        <p:spPr>
          <a:xfrm>
            <a:off x="1021715" y="3469862"/>
            <a:ext cx="9893300" cy="119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endParaRPr lang="en-US" altLang="en-PH" sz="2400" dirty="0">
              <a:solidFill>
                <a:schemeClr val="dk1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Mobile application used SUS scale</a:t>
            </a:r>
            <a:endParaRPr lang="en-US" altLang="en-PH" sz="2400" dirty="0">
              <a:solidFill>
                <a:schemeClr val="dk1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20 diverse UPLB students </a:t>
            </a:r>
            <a:endParaRPr lang="en-US" altLang="en-PH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1" name="Google Shape;101;p3"/>
          <p:cNvSpPr txBox="1"/>
          <p:nvPr/>
        </p:nvSpPr>
        <p:spPr>
          <a:xfrm>
            <a:off x="1149350" y="689033"/>
            <a:ext cx="6415314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5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Introduction</a:t>
            </a:r>
            <a:endParaRPr lang="en-US" altLang="en-PH" sz="5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1149350" y="1954752"/>
            <a:ext cx="989330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The traditional method of cashiering in the univeristy often lead to long queues and inefficient record management.</a:t>
            </a:r>
            <a:endParaRPr lang="en-US" altLang="en-PH" dirty="0"/>
          </a:p>
        </p:txBody>
      </p:sp>
      <p:pic>
        <p:nvPicPr>
          <p:cNvPr id="103" name="Google Shape;103;p3" descr="A statue of a bull and a bull&#10;&#10;Description automatically generated"/>
          <p:cNvPicPr preferRelativeResize="0"/>
          <p:nvPr/>
        </p:nvPicPr>
        <p:blipFill rotWithShape="1">
          <a:blip r:embed="rId2"/>
          <a:srcRect l="7290" r="12562" b="57254"/>
          <a:stretch>
            <a:fillRect/>
          </a:stretch>
        </p:blipFill>
        <p:spPr>
          <a:xfrm>
            <a:off x="608289" y="5132520"/>
            <a:ext cx="2160312" cy="1725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2;p3"/>
          <p:cNvSpPr txBox="1"/>
          <p:nvPr/>
        </p:nvSpPr>
        <p:spPr>
          <a:xfrm>
            <a:off x="1149350" y="3028537"/>
            <a:ext cx="989330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Some students are not aware of the cut-off time of the cashier’s office.</a:t>
            </a:r>
            <a:endParaRPr lang="en-US" altLang="en-PH" dirty="0"/>
          </a:p>
        </p:txBody>
      </p:sp>
      <p:sp>
        <p:nvSpPr>
          <p:cNvPr id="3" name="Google Shape;102;p3"/>
          <p:cNvSpPr txBox="1"/>
          <p:nvPr/>
        </p:nvSpPr>
        <p:spPr>
          <a:xfrm>
            <a:off x="1149350" y="4144232"/>
            <a:ext cx="989330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This system will generally ease the day-to-day cashier operations and give students a chance to have payment reservations.</a:t>
            </a:r>
            <a:endParaRPr lang="en-US" altLang="en-PH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RESULTS WEB RESULT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574165"/>
            <a:ext cx="10206355" cy="47263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RESULTS WEB RESULT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35" y="1330325"/>
            <a:ext cx="7517130" cy="50882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RESULTS WEB RESULT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259205"/>
            <a:ext cx="7893685" cy="53397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RESULTS WEB SUMMARY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652905"/>
            <a:ext cx="11271885" cy="37973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107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32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SOME OPEN FEEDBACK IMPRESSIONS FOR THE WEB APPLICATION (CASHIER ADMINISTRATORS)</a:t>
            </a:r>
            <a:endParaRPr lang="en-US" altLang="en-PH" sz="32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6" name="Picture 5" descr="20250529_111715"/>
          <p:cNvPicPr>
            <a:picLocks noChangeAspect="1"/>
          </p:cNvPicPr>
          <p:nvPr/>
        </p:nvPicPr>
        <p:blipFill>
          <a:blip r:embed="rId2"/>
          <a:srcRect t="17743"/>
          <a:stretch>
            <a:fillRect/>
          </a:stretch>
        </p:blipFill>
        <p:spPr>
          <a:xfrm>
            <a:off x="3505200" y="1463675"/>
            <a:ext cx="4876800" cy="3008630"/>
          </a:xfrm>
          <a:prstGeom prst="rect">
            <a:avLst/>
          </a:prstGeom>
        </p:spPr>
      </p:pic>
      <p:pic>
        <p:nvPicPr>
          <p:cNvPr id="7" name="Picture 6" descr="20250529_1117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680" y="3286125"/>
            <a:ext cx="4389755" cy="3292475"/>
          </a:xfrm>
          <a:prstGeom prst="rect">
            <a:avLst/>
          </a:prstGeom>
        </p:spPr>
      </p:pic>
      <p:pic>
        <p:nvPicPr>
          <p:cNvPr id="8" name="Picture 7" descr="20250529_1117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286125"/>
            <a:ext cx="4323715" cy="32429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107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32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SOME OPEN FEEDBACK IMPRESSIONS FOR THE WEB APPLICATION</a:t>
            </a:r>
            <a:endParaRPr lang="en-US" altLang="en-PH" sz="32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3" name="Picture 2" descr="20250529_111809"/>
          <p:cNvPicPr>
            <a:picLocks noChangeAspect="1"/>
          </p:cNvPicPr>
          <p:nvPr/>
        </p:nvPicPr>
        <p:blipFill>
          <a:blip r:embed="rId2"/>
          <a:srcRect t="17500" b="26500"/>
          <a:stretch>
            <a:fillRect/>
          </a:stretch>
        </p:blipFill>
        <p:spPr>
          <a:xfrm>
            <a:off x="3429000" y="1543685"/>
            <a:ext cx="5944235" cy="2496820"/>
          </a:xfrm>
          <a:prstGeom prst="rect">
            <a:avLst/>
          </a:prstGeom>
        </p:spPr>
      </p:pic>
      <p:pic>
        <p:nvPicPr>
          <p:cNvPr id="5" name="Picture 4" descr="20250529_111706"/>
          <p:cNvPicPr>
            <a:picLocks noChangeAspect="1"/>
          </p:cNvPicPr>
          <p:nvPr/>
        </p:nvPicPr>
        <p:blipFill>
          <a:blip r:embed="rId3"/>
          <a:srcRect t="10568" b="26261"/>
          <a:stretch>
            <a:fillRect/>
          </a:stretch>
        </p:blipFill>
        <p:spPr>
          <a:xfrm>
            <a:off x="794385" y="4120515"/>
            <a:ext cx="5319395" cy="2520315"/>
          </a:xfrm>
          <a:prstGeom prst="rect">
            <a:avLst/>
          </a:prstGeom>
        </p:spPr>
      </p:pic>
      <p:pic>
        <p:nvPicPr>
          <p:cNvPr id="9" name="Picture 8" descr="20250529_111752"/>
          <p:cNvPicPr>
            <a:picLocks noChangeAspect="1"/>
          </p:cNvPicPr>
          <p:nvPr/>
        </p:nvPicPr>
        <p:blipFill>
          <a:blip r:embed="rId4"/>
          <a:srcRect l="5383" t="24676" b="17704"/>
          <a:stretch>
            <a:fillRect/>
          </a:stretch>
        </p:blipFill>
        <p:spPr>
          <a:xfrm>
            <a:off x="6264275" y="4154170"/>
            <a:ext cx="5410835" cy="24714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7" name="Google Shape;117;p5"/>
          <p:cNvSpPr txBox="1"/>
          <p:nvPr/>
        </p:nvSpPr>
        <p:spPr>
          <a:xfrm>
            <a:off x="672465" y="29718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RESULTS MOBILE SUS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40" y="1064260"/>
            <a:ext cx="7087235" cy="54470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-635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6" name="Google Shape;116;p5"/>
          <p:cNvSpPr/>
          <p:nvPr/>
        </p:nvSpPr>
        <p:spPr>
          <a:xfrm>
            <a:off x="-51970" y="-101600"/>
            <a:ext cx="5156110" cy="7097486"/>
          </a:xfrm>
          <a:custGeom>
            <a:avLst/>
            <a:gdLst/>
            <a:ahLst/>
            <a:cxnLst/>
            <a:rect l="l" t="t" r="r" b="b"/>
            <a:pathLst>
              <a:path w="5088531" h="7004462" extrusionOk="0">
                <a:moveTo>
                  <a:pt x="0" y="0"/>
                </a:moveTo>
                <a:lnTo>
                  <a:pt x="5088531" y="0"/>
                </a:lnTo>
                <a:lnTo>
                  <a:pt x="3749636" y="7004462"/>
                </a:lnTo>
                <a:lnTo>
                  <a:pt x="0" y="7004462"/>
                </a:lnTo>
                <a:close/>
              </a:path>
            </a:pathLst>
          </a:custGeom>
          <a:blipFill rotWithShape="1">
            <a:blip r:embed="rId2"/>
            <a:stretch>
              <a:fillRect l="-52740" t="396" r="-53729" b="-396"/>
            </a:stretch>
          </a:blipFill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41400" dist="228600" dir="5940000" algn="tl" rotWithShape="0">
              <a:srgbClr val="000000">
                <a:alpha val="7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5650258" y="371518"/>
            <a:ext cx="6160742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5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CONCLUSION</a:t>
            </a:r>
            <a:endParaRPr lang="en-US" altLang="en-PH" sz="5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49570" y="1724025"/>
            <a:ext cx="5662930" cy="221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0000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Successfully developed a web-based application that helps the cashier administrators with day-to-day operations. Its overall impressions was user-friendly, easy to navigate, and generates acceptable output.</a:t>
            </a:r>
            <a:endParaRPr lang="en-US" altLang="en-US" sz="2400">
              <a:solidFill>
                <a:srgbClr val="000000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5449570" y="4371340"/>
            <a:ext cx="5662930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0000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Successfully developed a mobile application with an SUS score of 91.25 which indicates that the application is above average</a:t>
            </a:r>
            <a:endParaRPr lang="en-US" altLang="en-US" sz="2400">
              <a:solidFill>
                <a:srgbClr val="000000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-635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6" name="Google Shape;116;p5"/>
          <p:cNvSpPr/>
          <p:nvPr/>
        </p:nvSpPr>
        <p:spPr>
          <a:xfrm>
            <a:off x="-51970" y="-101600"/>
            <a:ext cx="5156110" cy="7097486"/>
          </a:xfrm>
          <a:custGeom>
            <a:avLst/>
            <a:gdLst/>
            <a:ahLst/>
            <a:cxnLst/>
            <a:rect l="l" t="t" r="r" b="b"/>
            <a:pathLst>
              <a:path w="5088531" h="7004462" extrusionOk="0">
                <a:moveTo>
                  <a:pt x="0" y="0"/>
                </a:moveTo>
                <a:lnTo>
                  <a:pt x="5088531" y="0"/>
                </a:lnTo>
                <a:lnTo>
                  <a:pt x="3749636" y="7004462"/>
                </a:lnTo>
                <a:lnTo>
                  <a:pt x="0" y="7004462"/>
                </a:lnTo>
                <a:close/>
              </a:path>
            </a:pathLst>
          </a:custGeom>
          <a:blipFill rotWithShape="1">
            <a:blip r:embed="rId2"/>
            <a:stretch>
              <a:fillRect l="-52740" t="396" r="-53729" b="-396"/>
            </a:stretch>
          </a:blipFill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41400" dist="228600" dir="5940000" algn="tl" rotWithShape="0">
              <a:srgbClr val="000000">
                <a:alpha val="7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5650258" y="371518"/>
            <a:ext cx="6160742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5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FUTURE WORK</a:t>
            </a:r>
            <a:endParaRPr lang="en-US" altLang="en-PH" sz="5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49570" y="1724025"/>
            <a:ext cx="566293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0000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Further improvement on the web-based application UI design.</a:t>
            </a:r>
            <a:endParaRPr lang="en-US" altLang="en-US" sz="2400">
              <a:solidFill>
                <a:srgbClr val="000000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5449570" y="4064635"/>
            <a:ext cx="566293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0000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Student friendly payment processing on the mobile application</a:t>
            </a:r>
            <a:endParaRPr lang="en-US" altLang="en-US" sz="2400">
              <a:solidFill>
                <a:srgbClr val="000000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5449570" y="2894330"/>
            <a:ext cx="5662930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altLang="en-US" sz="2400">
                <a:solidFill>
                  <a:srgbClr val="000000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Advanced web application features such as extended data analytics</a:t>
            </a:r>
            <a:endParaRPr lang="en-US" altLang="en-US" sz="2400">
              <a:solidFill>
                <a:srgbClr val="000000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38956" y="2093247"/>
            <a:ext cx="4323100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>
                <a:solidFill>
                  <a:srgbClr val="000000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To develop a web-based application that focuses on easing the collection process and report generation for the cashier administrators</a:t>
            </a:r>
            <a:endParaRPr lang="en-US" altLang="en-US">
              <a:solidFill>
                <a:srgbClr val="000000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6538048" y="2155421"/>
            <a:ext cx="368722" cy="785031"/>
            <a:chOff x="0" y="0"/>
            <a:chExt cx="737444" cy="1570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7362" cy="1570101"/>
            </a:xfrm>
            <a:custGeom>
              <a:avLst/>
              <a:gdLst/>
              <a:ahLst/>
              <a:cxnLst/>
              <a:rect l="l" t="t" r="r" b="b"/>
              <a:pathLst>
                <a:path w="737362" h="1570101">
                  <a:moveTo>
                    <a:pt x="211582" y="1570101"/>
                  </a:moveTo>
                  <a:lnTo>
                    <a:pt x="0" y="1570101"/>
                  </a:lnTo>
                  <a:lnTo>
                    <a:pt x="519176" y="787400"/>
                  </a:lnTo>
                  <a:lnTo>
                    <a:pt x="0" y="0"/>
                  </a:lnTo>
                  <a:lnTo>
                    <a:pt x="211582" y="0"/>
                  </a:lnTo>
                  <a:lnTo>
                    <a:pt x="737362" y="787400"/>
                  </a:lnTo>
                  <a:lnTo>
                    <a:pt x="211582" y="1570101"/>
                  </a:lnTo>
                  <a:close/>
                </a:path>
              </a:pathLst>
            </a:custGeom>
            <a:solidFill>
              <a:srgbClr val="FFB61C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4013200" y="2155420"/>
            <a:ext cx="2704327" cy="785040"/>
            <a:chOff x="0" y="0"/>
            <a:chExt cx="5408654" cy="1570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08676" cy="1570101"/>
            </a:xfrm>
            <a:custGeom>
              <a:avLst/>
              <a:gdLst/>
              <a:ahLst/>
              <a:cxnLst/>
              <a:rect l="l" t="t" r="r" b="b"/>
              <a:pathLst>
                <a:path w="5408676" h="1570101">
                  <a:moveTo>
                    <a:pt x="4810887" y="0"/>
                  </a:moveTo>
                  <a:lnTo>
                    <a:pt x="0" y="0"/>
                  </a:lnTo>
                  <a:lnTo>
                    <a:pt x="0" y="1570101"/>
                  </a:lnTo>
                  <a:lnTo>
                    <a:pt x="4810887" y="1570101"/>
                  </a:lnTo>
                  <a:lnTo>
                    <a:pt x="5408676" y="785114"/>
                  </a:lnTo>
                  <a:lnTo>
                    <a:pt x="4810887" y="0"/>
                  </a:lnTo>
                  <a:close/>
                </a:path>
              </a:pathLst>
            </a:custGeom>
            <a:solidFill>
              <a:srgbClr val="00563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5408654" cy="1712954"/>
            </a:xfrm>
            <a:prstGeom prst="rect">
              <a:avLst/>
            </a:prstGeom>
          </p:spPr>
          <p:txBody>
            <a:bodyPr lIns="33866" tIns="33866" rIns="33866" bIns="33866" rtlCol="0" anchor="t"/>
            <a:lstStyle/>
            <a:p>
              <a:pPr algn="ctr">
                <a:lnSpc>
                  <a:spcPct val="100000"/>
                </a:lnSpc>
              </a:pPr>
              <a:r>
                <a:rPr lang="en-US" sz="3600">
                  <a:solidFill>
                    <a:srgbClr val="FFFFFF"/>
                  </a:solidFill>
                  <a:latin typeface="Avenir" panose="020B0503020203020204"/>
                  <a:ea typeface="Avenir" panose="020B0503020203020204"/>
                  <a:cs typeface="Avenir" panose="020B0503020203020204"/>
                  <a:sym typeface="Avenir" panose="020B0503020203020204"/>
                </a:rPr>
                <a:t>  01</a:t>
              </a:r>
              <a:endParaRPr lang="en-US" sz="3600">
                <a:solidFill>
                  <a:srgbClr val="FFFFFF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6549614" y="3419329"/>
            <a:ext cx="370411" cy="785031"/>
            <a:chOff x="0" y="0"/>
            <a:chExt cx="740822" cy="1570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0791" cy="1570101"/>
            </a:xfrm>
            <a:custGeom>
              <a:avLst/>
              <a:gdLst/>
              <a:ahLst/>
              <a:cxnLst/>
              <a:rect l="l" t="t" r="r" b="b"/>
              <a:pathLst>
                <a:path w="740791" h="1570101">
                  <a:moveTo>
                    <a:pt x="212598" y="1570101"/>
                  </a:moveTo>
                  <a:lnTo>
                    <a:pt x="0" y="1570101"/>
                  </a:lnTo>
                  <a:lnTo>
                    <a:pt x="521589" y="787400"/>
                  </a:lnTo>
                  <a:lnTo>
                    <a:pt x="0" y="0"/>
                  </a:lnTo>
                  <a:lnTo>
                    <a:pt x="212598" y="0"/>
                  </a:lnTo>
                  <a:lnTo>
                    <a:pt x="740791" y="787400"/>
                  </a:lnTo>
                  <a:lnTo>
                    <a:pt x="212598" y="1570101"/>
                  </a:lnTo>
                  <a:close/>
                </a:path>
              </a:pathLst>
            </a:custGeom>
            <a:solidFill>
              <a:srgbClr val="FFB61C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4013200" y="3419329"/>
            <a:ext cx="2716715" cy="785040"/>
            <a:chOff x="0" y="0"/>
            <a:chExt cx="5433430" cy="15700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3441" cy="1570101"/>
            </a:xfrm>
            <a:custGeom>
              <a:avLst/>
              <a:gdLst/>
              <a:ahLst/>
              <a:cxnLst/>
              <a:rect l="l" t="t" r="r" b="b"/>
              <a:pathLst>
                <a:path w="5433441" h="1570101">
                  <a:moveTo>
                    <a:pt x="4832858" y="0"/>
                  </a:moveTo>
                  <a:lnTo>
                    <a:pt x="0" y="0"/>
                  </a:lnTo>
                  <a:lnTo>
                    <a:pt x="0" y="1570101"/>
                  </a:lnTo>
                  <a:lnTo>
                    <a:pt x="4832858" y="1570101"/>
                  </a:lnTo>
                  <a:lnTo>
                    <a:pt x="5433441" y="785114"/>
                  </a:lnTo>
                  <a:lnTo>
                    <a:pt x="4832858" y="0"/>
                  </a:lnTo>
                  <a:close/>
                </a:path>
              </a:pathLst>
            </a:custGeom>
            <a:solidFill>
              <a:srgbClr val="00563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42875"/>
              <a:ext cx="5433430" cy="1712954"/>
            </a:xfrm>
            <a:prstGeom prst="rect">
              <a:avLst/>
            </a:prstGeom>
          </p:spPr>
          <p:txBody>
            <a:bodyPr lIns="33866" tIns="33866" rIns="33866" bIns="33866" rtlCol="0" anchor="t"/>
            <a:lstStyle/>
            <a:p>
              <a:pPr algn="ctr">
                <a:lnSpc>
                  <a:spcPct val="100000"/>
                </a:lnSpc>
              </a:pPr>
              <a:r>
                <a:rPr lang="en-US" sz="3600">
                  <a:solidFill>
                    <a:srgbClr val="FFFFFF"/>
                  </a:solidFill>
                  <a:latin typeface="Avenir" panose="020B0503020203020204"/>
                  <a:ea typeface="Avenir" panose="020B0503020203020204"/>
                  <a:cs typeface="Avenir" panose="020B0503020203020204"/>
                  <a:sym typeface="Avenir" panose="020B0503020203020204"/>
                </a:rPr>
                <a:t>  02</a:t>
              </a:r>
              <a:endParaRPr lang="en-US" sz="3600">
                <a:solidFill>
                  <a:srgbClr val="FFFFFF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6653121" y="4683227"/>
            <a:ext cx="253645" cy="785031"/>
            <a:chOff x="0" y="0"/>
            <a:chExt cx="507289" cy="15700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7238" cy="1570101"/>
            </a:xfrm>
            <a:custGeom>
              <a:avLst/>
              <a:gdLst/>
              <a:ahLst/>
              <a:cxnLst/>
              <a:rect l="l" t="t" r="r" b="b"/>
              <a:pathLst>
                <a:path w="507238" h="1570101">
                  <a:moveTo>
                    <a:pt x="145542" y="1570101"/>
                  </a:moveTo>
                  <a:lnTo>
                    <a:pt x="0" y="1570101"/>
                  </a:lnTo>
                  <a:lnTo>
                    <a:pt x="357124" y="787400"/>
                  </a:lnTo>
                  <a:lnTo>
                    <a:pt x="0" y="0"/>
                  </a:lnTo>
                  <a:lnTo>
                    <a:pt x="145542" y="0"/>
                  </a:lnTo>
                  <a:lnTo>
                    <a:pt x="507238" y="787400"/>
                  </a:lnTo>
                  <a:lnTo>
                    <a:pt x="145542" y="1570101"/>
                  </a:lnTo>
                  <a:close/>
                </a:path>
              </a:pathLst>
            </a:custGeom>
            <a:solidFill>
              <a:srgbClr val="FFB61C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4013200" y="4683227"/>
            <a:ext cx="2763384" cy="785040"/>
            <a:chOff x="0" y="0"/>
            <a:chExt cx="5526768" cy="1570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26786" cy="1570101"/>
            </a:xfrm>
            <a:custGeom>
              <a:avLst/>
              <a:gdLst/>
              <a:ahLst/>
              <a:cxnLst/>
              <a:rect l="l" t="t" r="r" b="b"/>
              <a:pathLst>
                <a:path w="5526786" h="1570101">
                  <a:moveTo>
                    <a:pt x="4915916" y="0"/>
                  </a:moveTo>
                  <a:lnTo>
                    <a:pt x="0" y="0"/>
                  </a:lnTo>
                  <a:lnTo>
                    <a:pt x="0" y="1570101"/>
                  </a:lnTo>
                  <a:lnTo>
                    <a:pt x="4915916" y="1570101"/>
                  </a:lnTo>
                  <a:lnTo>
                    <a:pt x="5526786" y="785114"/>
                  </a:lnTo>
                  <a:lnTo>
                    <a:pt x="4915916" y="0"/>
                  </a:lnTo>
                  <a:close/>
                </a:path>
              </a:pathLst>
            </a:custGeom>
            <a:solidFill>
              <a:srgbClr val="00563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42875"/>
              <a:ext cx="5526768" cy="1712955"/>
            </a:xfrm>
            <a:prstGeom prst="rect">
              <a:avLst/>
            </a:prstGeom>
          </p:spPr>
          <p:txBody>
            <a:bodyPr lIns="33866" tIns="33866" rIns="33866" bIns="33866" rtlCol="0" anchor="t"/>
            <a:lstStyle/>
            <a:p>
              <a:pPr algn="ctr">
                <a:lnSpc>
                  <a:spcPct val="100000"/>
                </a:lnSpc>
              </a:pPr>
              <a:r>
                <a:rPr lang="en-US" sz="3600">
                  <a:solidFill>
                    <a:srgbClr val="FFFFFF"/>
                  </a:solidFill>
                  <a:latin typeface="Avenir" panose="020B0503020203020204"/>
                  <a:ea typeface="Avenir" panose="020B0503020203020204"/>
                  <a:cs typeface="Avenir" panose="020B0503020203020204"/>
                  <a:sym typeface="Avenir" panose="020B0503020203020204"/>
                </a:rPr>
                <a:t>  03</a:t>
              </a:r>
              <a:endParaRPr lang="en-US" sz="3600">
                <a:solidFill>
                  <a:srgbClr val="FFFFFF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338956" y="3405346"/>
            <a:ext cx="4323100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000">
                <a:solidFill>
                  <a:srgbClr val="000000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To develop a mobile application that will be used by the UPLB students to make payment appointments to the cashier's office, and;</a:t>
            </a:r>
            <a:endParaRPr lang="en-US" altLang="en-US" sz="2000">
              <a:solidFill>
                <a:srgbClr val="000000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38956" y="4711973"/>
            <a:ext cx="4323100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en-US" sz="2000">
                <a:solidFill>
                  <a:srgbClr val="000000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To evaluate the accuracy of the web-based application's output and assess the usability of both the web-based and mobile applications.</a:t>
            </a:r>
            <a:endParaRPr lang="en-US" altLang="en-US" sz="2000">
              <a:solidFill>
                <a:srgbClr val="000000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-102770" y="-152400"/>
            <a:ext cx="5257710" cy="7199086"/>
            <a:chOff x="0" y="0"/>
            <a:chExt cx="10515420" cy="14398172"/>
          </a:xfrm>
        </p:grpSpPr>
        <p:sp>
          <p:nvSpPr>
            <p:cNvPr id="22" name="Freeform 22"/>
            <p:cNvSpPr/>
            <p:nvPr/>
          </p:nvSpPr>
          <p:spPr>
            <a:xfrm>
              <a:off x="101600" y="101600"/>
              <a:ext cx="10312273" cy="14194917"/>
            </a:xfrm>
            <a:custGeom>
              <a:avLst/>
              <a:gdLst/>
              <a:ahLst/>
              <a:cxnLst/>
              <a:rect l="l" t="t" r="r" b="b"/>
              <a:pathLst>
                <a:path w="10312273" h="14194917">
                  <a:moveTo>
                    <a:pt x="0" y="0"/>
                  </a:moveTo>
                  <a:lnTo>
                    <a:pt x="10312273" y="0"/>
                  </a:lnTo>
                  <a:lnTo>
                    <a:pt x="7598918" y="14194917"/>
                  </a:lnTo>
                  <a:lnTo>
                    <a:pt x="0" y="14194917"/>
                  </a:lnTo>
                  <a:close/>
                </a:path>
              </a:pathLst>
            </a:custGeom>
            <a:blipFill>
              <a:blip r:embed="rId2"/>
              <a:stretch>
                <a:fillRect l="-54632" t="-715" r="-54632" b="-71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0519410" cy="14398244"/>
            </a:xfrm>
            <a:custGeom>
              <a:avLst/>
              <a:gdLst/>
              <a:ahLst/>
              <a:cxnLst/>
              <a:rect l="l" t="t" r="r" b="b"/>
              <a:pathLst>
                <a:path w="10519410" h="14398244">
                  <a:moveTo>
                    <a:pt x="101600" y="0"/>
                  </a:moveTo>
                  <a:lnTo>
                    <a:pt x="10413873" y="0"/>
                  </a:lnTo>
                  <a:cubicBezTo>
                    <a:pt x="10444099" y="0"/>
                    <a:pt x="10472928" y="13462"/>
                    <a:pt x="10492232" y="36830"/>
                  </a:cubicBezTo>
                  <a:cubicBezTo>
                    <a:pt x="10511536" y="60198"/>
                    <a:pt x="10519410" y="90932"/>
                    <a:pt x="10513695" y="120650"/>
                  </a:cubicBezTo>
                  <a:lnTo>
                    <a:pt x="7800213" y="14315694"/>
                  </a:lnTo>
                  <a:cubicBezTo>
                    <a:pt x="7791069" y="14363573"/>
                    <a:pt x="7749159" y="14398244"/>
                    <a:pt x="7700391" y="14398244"/>
                  </a:cubicBezTo>
                  <a:lnTo>
                    <a:pt x="101600" y="14398244"/>
                  </a:lnTo>
                  <a:cubicBezTo>
                    <a:pt x="45466" y="14398244"/>
                    <a:pt x="0" y="14352778"/>
                    <a:pt x="0" y="14296644"/>
                  </a:cubicBezTo>
                  <a:lnTo>
                    <a:pt x="0" y="101600"/>
                  </a:lnTo>
                  <a:cubicBezTo>
                    <a:pt x="0" y="45466"/>
                    <a:pt x="45466" y="0"/>
                    <a:pt x="101600" y="0"/>
                  </a:cubicBezTo>
                  <a:moveTo>
                    <a:pt x="101600" y="203200"/>
                  </a:moveTo>
                  <a:lnTo>
                    <a:pt x="101600" y="101600"/>
                  </a:lnTo>
                  <a:lnTo>
                    <a:pt x="203200" y="101600"/>
                  </a:lnTo>
                  <a:lnTo>
                    <a:pt x="203200" y="14296517"/>
                  </a:lnTo>
                  <a:lnTo>
                    <a:pt x="101600" y="14296517"/>
                  </a:lnTo>
                  <a:lnTo>
                    <a:pt x="101600" y="14194917"/>
                  </a:lnTo>
                  <a:lnTo>
                    <a:pt x="7700518" y="14194917"/>
                  </a:lnTo>
                  <a:lnTo>
                    <a:pt x="7700518" y="14296517"/>
                  </a:lnTo>
                  <a:lnTo>
                    <a:pt x="7600697" y="14277467"/>
                  </a:lnTo>
                  <a:lnTo>
                    <a:pt x="10314051" y="82550"/>
                  </a:lnTo>
                  <a:lnTo>
                    <a:pt x="10413873" y="101600"/>
                  </a:lnTo>
                  <a:lnTo>
                    <a:pt x="10413873" y="203200"/>
                  </a:lnTo>
                  <a:lnTo>
                    <a:pt x="101600" y="203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5837636" y="777802"/>
            <a:ext cx="6293414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4400" b="1">
                <a:solidFill>
                  <a:srgbClr val="00563F"/>
                </a:solidFill>
                <a:latin typeface="VAG Rounded" panose="02000403040000020004" charset="0"/>
                <a:ea typeface="Optima Bold" panose="020B0802050508020304"/>
                <a:cs typeface="VAG Rounded" panose="02000403040000020004" charset="0"/>
                <a:sym typeface="Optima Bold" panose="020B0802050508020304"/>
              </a:rPr>
              <a:t>Objectives of the Study</a:t>
            </a:r>
            <a:endParaRPr lang="en-US" sz="4400" b="1">
              <a:solidFill>
                <a:srgbClr val="00563F"/>
              </a:solidFill>
              <a:latin typeface="VAG Rounded" panose="02000403040000020004" charset="0"/>
              <a:ea typeface="Optima Bold" panose="020B0802050508020304"/>
              <a:cs typeface="VAG Rounded" panose="02000403040000020004" charset="0"/>
              <a:sym typeface="Optima Bold" panose="020B08020505080203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7695" y="-10795"/>
            <a:ext cx="11584305" cy="6874510"/>
          </a:xfrm>
          <a:custGeom>
            <a:avLst/>
            <a:gdLst>
              <a:gd name="connsiteX0" fmla="*/ 4918 w 15636"/>
              <a:gd name="connsiteY0" fmla="*/ 0 h 10826"/>
              <a:gd name="connsiteX1" fmla="*/ 15636 w 15636"/>
              <a:gd name="connsiteY1" fmla="*/ 17 h 10826"/>
              <a:gd name="connsiteX2" fmla="*/ 15636 w 15636"/>
              <a:gd name="connsiteY2" fmla="*/ 10818 h 10826"/>
              <a:gd name="connsiteX3" fmla="*/ 0 w 15636"/>
              <a:gd name="connsiteY3" fmla="*/ 10826 h 10826"/>
              <a:gd name="connsiteX4" fmla="*/ 4918 w 15636"/>
              <a:gd name="connsiteY4" fmla="*/ 0 h 1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6" h="10826">
                <a:moveTo>
                  <a:pt x="4918" y="0"/>
                </a:moveTo>
                <a:lnTo>
                  <a:pt x="15636" y="17"/>
                </a:lnTo>
                <a:lnTo>
                  <a:pt x="15636" y="10818"/>
                </a:lnTo>
                <a:lnTo>
                  <a:pt x="0" y="10826"/>
                </a:lnTo>
                <a:lnTo>
                  <a:pt x="4918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92" name="Google Shape;92;p2"/>
          <p:cNvSpPr txBox="1"/>
          <p:nvPr/>
        </p:nvSpPr>
        <p:spPr>
          <a:xfrm>
            <a:off x="5814038" y="2896532"/>
            <a:ext cx="5709800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5400" b="1" dirty="0">
                <a:solidFill>
                  <a:srgbClr val="FFB61C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Thank you!</a:t>
            </a:r>
            <a:endParaRPr lang="en-US" altLang="en-PH" sz="5400" b="1" dirty="0">
              <a:solidFill>
                <a:srgbClr val="FFB61C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5820949" y="5399246"/>
            <a:ext cx="4957902" cy="705485"/>
          </a:xfrm>
          <a:prstGeom prst="rect">
            <a:avLst/>
          </a:prstGeom>
          <a:noFill/>
          <a:ln>
            <a:noFill/>
          </a:ln>
          <a:effectLst>
            <a:outerShdw blurRad="228600" dist="38100" dir="2700000" algn="tl" rotWithShape="0">
              <a:srgbClr val="000000">
                <a:alpha val="69803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2000" dirty="0" err="1">
                <a:solidFill>
                  <a:schemeClr val="lt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Juatco, Jemuel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2000" dirty="0">
                <a:solidFill>
                  <a:schemeClr val="lt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Institute of Computer Science</a:t>
            </a:r>
            <a:endParaRPr lang="en-US" altLang="en-PH" sz="2000" dirty="0">
              <a:solidFill>
                <a:schemeClr val="lt1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5820949" y="1725256"/>
            <a:ext cx="4354075" cy="541572"/>
          </a:xfrm>
          <a:prstGeom prst="roundRect">
            <a:avLst>
              <a:gd name="adj" fmla="val 50000"/>
            </a:avLst>
          </a:prstGeom>
          <a:solidFill>
            <a:srgbClr val="FFB6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2400" b="1" dirty="0">
                <a:solidFill>
                  <a:srgbClr val="8D1436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UPLB EASYPAY</a:t>
            </a:r>
            <a:endParaRPr lang="en-US" altLang="en-PH" sz="2400" b="1" dirty="0">
              <a:solidFill>
                <a:srgbClr val="8D1436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95" name="Google Shape;95;p2" descr="A black background with white tex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814038" y="589643"/>
            <a:ext cx="2529914" cy="72391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-51970" y="-101600"/>
            <a:ext cx="5156110" cy="7097486"/>
          </a:xfrm>
          <a:custGeom>
            <a:avLst/>
            <a:gdLst/>
            <a:ahLst/>
            <a:cxnLst/>
            <a:rect l="l" t="t" r="r" b="b"/>
            <a:pathLst>
              <a:path w="5088531" h="7004462" extrusionOk="0">
                <a:moveTo>
                  <a:pt x="0" y="0"/>
                </a:moveTo>
                <a:lnTo>
                  <a:pt x="5088531" y="0"/>
                </a:lnTo>
                <a:lnTo>
                  <a:pt x="3749636" y="7004462"/>
                </a:lnTo>
                <a:lnTo>
                  <a:pt x="0" y="7004462"/>
                </a:lnTo>
                <a:close/>
              </a:path>
            </a:pathLst>
          </a:custGeom>
          <a:blipFill rotWithShape="1">
            <a:blip r:embed="rId3"/>
            <a:stretch>
              <a:fillRect l="-50302" t="-256" r="-33720" b="256"/>
            </a:stretch>
          </a:blipFill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41400" dist="228600" dir="5940000" algn="tl" rotWithShape="0">
              <a:srgbClr val="000000">
                <a:alpha val="7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-635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6" name="Google Shape;116;p5"/>
          <p:cNvSpPr/>
          <p:nvPr/>
        </p:nvSpPr>
        <p:spPr>
          <a:xfrm>
            <a:off x="-51970" y="-101600"/>
            <a:ext cx="5156110" cy="7097486"/>
          </a:xfrm>
          <a:custGeom>
            <a:avLst/>
            <a:gdLst/>
            <a:ahLst/>
            <a:cxnLst/>
            <a:rect l="l" t="t" r="r" b="b"/>
            <a:pathLst>
              <a:path w="5088531" h="7004462" extrusionOk="0">
                <a:moveTo>
                  <a:pt x="0" y="0"/>
                </a:moveTo>
                <a:lnTo>
                  <a:pt x="5088531" y="0"/>
                </a:lnTo>
                <a:lnTo>
                  <a:pt x="3749636" y="7004462"/>
                </a:lnTo>
                <a:lnTo>
                  <a:pt x="0" y="7004462"/>
                </a:lnTo>
                <a:close/>
              </a:path>
            </a:pathLst>
          </a:custGeom>
          <a:blipFill rotWithShape="1">
            <a:blip r:embed="rId2"/>
            <a:stretch>
              <a:fillRect l="-52740" t="396" r="-53729" b="-396"/>
            </a:stretch>
          </a:blipFill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41400" dist="228600" dir="5940000" algn="tl" rotWithShape="0">
              <a:srgbClr val="000000">
                <a:alpha val="7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6031258" y="2459398"/>
            <a:ext cx="6160742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5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METHODOLOGY</a:t>
            </a:r>
            <a:endParaRPr lang="en-US" altLang="en-PH" sz="5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1" name="Google Shape;101;p3"/>
          <p:cNvSpPr txBox="1"/>
          <p:nvPr/>
        </p:nvSpPr>
        <p:spPr>
          <a:xfrm>
            <a:off x="951230" y="377190"/>
            <a:ext cx="9036685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36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Simple student appointment flowchart</a:t>
            </a:r>
            <a:endParaRPr lang="en-US" altLang="en-PH" sz="36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pic>
        <p:nvPicPr>
          <p:cNvPr id="103" name="Google Shape;103;p3" descr="A statue of a bull and a bull&#10;&#10;Description automatically generated"/>
          <p:cNvPicPr preferRelativeResize="0"/>
          <p:nvPr/>
        </p:nvPicPr>
        <p:blipFill rotWithShape="1">
          <a:blip r:embed="rId2"/>
          <a:srcRect l="7290" r="12562" b="57254"/>
          <a:stretch>
            <a:fillRect/>
          </a:stretch>
        </p:blipFill>
        <p:spPr>
          <a:xfrm>
            <a:off x="608289" y="5132520"/>
            <a:ext cx="2160312" cy="172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ppointment.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835" y="1479550"/>
            <a:ext cx="5687695" cy="50571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1" name="Google Shape;101;p3"/>
          <p:cNvSpPr txBox="1"/>
          <p:nvPr/>
        </p:nvSpPr>
        <p:spPr>
          <a:xfrm>
            <a:off x="1149350" y="689033"/>
            <a:ext cx="6415314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5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Methodology</a:t>
            </a:r>
            <a:endParaRPr lang="en-US" altLang="en-PH" sz="5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1149350" y="2731992"/>
            <a:ext cx="9893300" cy="28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Offline-first approach - application can function offline</a:t>
            </a:r>
            <a:endParaRPr lang="en-US" altLang="en-PH" sz="2400" dirty="0">
              <a:solidFill>
                <a:schemeClr val="dk1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endParaRPr lang="en-US" altLang="en-PH" sz="2400" dirty="0">
              <a:solidFill>
                <a:schemeClr val="dk1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Transactions are saved locally using DexieDB with proper encryption using AES</a:t>
            </a:r>
            <a:endParaRPr lang="en-US" altLang="en-PH" sz="2400" dirty="0">
              <a:solidFill>
                <a:schemeClr val="dk1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endParaRPr lang="en-US" altLang="en-PH" sz="2400" dirty="0">
              <a:solidFill>
                <a:schemeClr val="dk1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For cashier personnel only</a:t>
            </a:r>
            <a:endParaRPr lang="en-US" altLang="en-PH" sz="2400" dirty="0">
              <a:solidFill>
                <a:schemeClr val="dk1"/>
              </a:solidFill>
              <a:latin typeface="Avenir" panose="020B0503020203020204"/>
              <a:ea typeface="Avenir" panose="020B0503020203020204"/>
              <a:cs typeface="Avenir" panose="020B0503020203020204"/>
              <a:sym typeface="Avenir" panose="020B0503020203020204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endParaRPr lang="en-US" altLang="en-PH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endParaRPr lang="en-US" altLang="en-PH" dirty="0"/>
          </a:p>
        </p:txBody>
      </p:sp>
      <p:pic>
        <p:nvPicPr>
          <p:cNvPr id="103" name="Google Shape;103;p3" descr="A statue of a bull and a bull&#10;&#10;Description automatically generated"/>
          <p:cNvPicPr preferRelativeResize="0"/>
          <p:nvPr/>
        </p:nvPicPr>
        <p:blipFill rotWithShape="1">
          <a:blip r:embed="rId2"/>
          <a:srcRect l="7290" r="12562" b="57254"/>
          <a:stretch>
            <a:fillRect/>
          </a:stretch>
        </p:blipFill>
        <p:spPr>
          <a:xfrm>
            <a:off x="608289" y="5132520"/>
            <a:ext cx="2160312" cy="1725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1;p3"/>
          <p:cNvSpPr txBox="1"/>
          <p:nvPr/>
        </p:nvSpPr>
        <p:spPr>
          <a:xfrm>
            <a:off x="1398270" y="1457383"/>
            <a:ext cx="6415314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36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Web application (React)</a:t>
            </a:r>
            <a:endParaRPr lang="en-US" altLang="en-PH" sz="36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1" name="Google Shape;101;p3"/>
          <p:cNvSpPr txBox="1"/>
          <p:nvPr/>
        </p:nvSpPr>
        <p:spPr>
          <a:xfrm>
            <a:off x="1149350" y="689033"/>
            <a:ext cx="6415314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5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Methodology</a:t>
            </a:r>
            <a:endParaRPr lang="en-US" altLang="en-PH" sz="5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1149350" y="2411952"/>
            <a:ext cx="9893300" cy="147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Appointment feature using firebase cloud firestore for viewing and tracking queues. Includes automatic cleaning of the database to save storage and maintain functionality</a:t>
            </a:r>
            <a:endParaRPr lang="en-US" altLang="en-PH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endParaRPr lang="en-US" altLang="en-PH" dirty="0"/>
          </a:p>
        </p:txBody>
      </p:sp>
      <p:pic>
        <p:nvPicPr>
          <p:cNvPr id="103" name="Google Shape;103;p3" descr="A statue of a bull and a bull&#10;&#10;Description automatically generated"/>
          <p:cNvPicPr preferRelativeResize="0"/>
          <p:nvPr/>
        </p:nvPicPr>
        <p:blipFill rotWithShape="1">
          <a:blip r:embed="rId2"/>
          <a:srcRect l="7290" r="12562" b="57254"/>
          <a:stretch>
            <a:fillRect/>
          </a:stretch>
        </p:blipFill>
        <p:spPr>
          <a:xfrm>
            <a:off x="608289" y="5132520"/>
            <a:ext cx="2160312" cy="1725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1;p3"/>
          <p:cNvSpPr txBox="1"/>
          <p:nvPr/>
        </p:nvSpPr>
        <p:spPr>
          <a:xfrm>
            <a:off x="1398270" y="1457383"/>
            <a:ext cx="6415314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36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Mobile application (Flutter)</a:t>
            </a:r>
            <a:endParaRPr lang="en-US" altLang="en-PH" sz="36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  <p:sp>
        <p:nvSpPr>
          <p:cNvPr id="2" name="Google Shape;102;p3"/>
          <p:cNvSpPr txBox="1"/>
          <p:nvPr/>
        </p:nvSpPr>
        <p:spPr>
          <a:xfrm>
            <a:off x="1149350" y="3887057"/>
            <a:ext cx="989330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altLang="en-PH" sz="2400" dirty="0">
                <a:solidFill>
                  <a:schemeClr val="dk1"/>
                </a:solidFill>
                <a:latin typeface="Avenir" panose="020B0503020203020204"/>
                <a:ea typeface="Avenir" panose="020B0503020203020204"/>
                <a:cs typeface="Avenir" panose="020B0503020203020204"/>
                <a:sym typeface="Avenir" panose="020B0503020203020204"/>
              </a:rPr>
              <a:t>Notifications using Firebase Cloud Messaging (FCM)  with device fcmTokens.</a:t>
            </a:r>
            <a:endParaRPr lang="en-US" altLang="en-PH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-635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6" name="Google Shape;116;p5"/>
          <p:cNvSpPr/>
          <p:nvPr/>
        </p:nvSpPr>
        <p:spPr>
          <a:xfrm>
            <a:off x="-51970" y="-101600"/>
            <a:ext cx="5156110" cy="7097486"/>
          </a:xfrm>
          <a:custGeom>
            <a:avLst/>
            <a:gdLst/>
            <a:ahLst/>
            <a:cxnLst/>
            <a:rect l="l" t="t" r="r" b="b"/>
            <a:pathLst>
              <a:path w="5088531" h="7004462" extrusionOk="0">
                <a:moveTo>
                  <a:pt x="0" y="0"/>
                </a:moveTo>
                <a:lnTo>
                  <a:pt x="5088531" y="0"/>
                </a:lnTo>
                <a:lnTo>
                  <a:pt x="3749636" y="7004462"/>
                </a:lnTo>
                <a:lnTo>
                  <a:pt x="0" y="7004462"/>
                </a:lnTo>
                <a:close/>
              </a:path>
            </a:pathLst>
          </a:custGeom>
          <a:blipFill rotWithShape="1">
            <a:blip r:embed="rId2"/>
            <a:stretch>
              <a:fillRect l="-52740" t="396" r="-53729" b="-396"/>
            </a:stretch>
          </a:blipFill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41400" dist="228600" dir="5940000" algn="tl" rotWithShape="0">
              <a:srgbClr val="000000">
                <a:alpha val="7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6031258" y="2459398"/>
            <a:ext cx="6160742" cy="17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5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RESULTS AND DISCUSSION</a:t>
            </a:r>
            <a:endParaRPr lang="en-US" altLang="en-PH" sz="5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0" y="0"/>
            <a:ext cx="12192635" cy="68586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212850"/>
            <a:ext cx="4685665" cy="5409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610" y="1155700"/>
            <a:ext cx="3887470" cy="5557520"/>
          </a:xfrm>
          <a:prstGeom prst="rect">
            <a:avLst/>
          </a:prstGeom>
        </p:spPr>
      </p:pic>
      <p:sp>
        <p:nvSpPr>
          <p:cNvPr id="117" name="Google Shape;117;p5"/>
          <p:cNvSpPr txBox="1"/>
          <p:nvPr/>
        </p:nvSpPr>
        <p:spPr>
          <a:xfrm>
            <a:off x="672465" y="388620"/>
            <a:ext cx="1198626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PH" sz="4400" b="1" dirty="0">
                <a:solidFill>
                  <a:srgbClr val="00563F"/>
                </a:solidFill>
                <a:latin typeface="Optima LT Std" panose="020B0502050508020304" pitchFamily="34" charset="0"/>
                <a:ea typeface="Belleza"/>
                <a:cs typeface="Belleza"/>
                <a:sym typeface="Belleza"/>
              </a:rPr>
              <a:t>TESTING OF THE APPLICATION</a:t>
            </a:r>
            <a:endParaRPr lang="en-US" altLang="en-PH" sz="4400" b="1" dirty="0">
              <a:solidFill>
                <a:srgbClr val="00563F"/>
              </a:solidFill>
              <a:latin typeface="Optima LT Std" panose="020B0502050508020304" pitchFamily="34" charset="0"/>
              <a:ea typeface="Belleza"/>
              <a:cs typeface="Belleza"/>
              <a:sym typeface="Bellez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2814</Words>
  <Application>WPS Presentation</Application>
  <PresentationFormat>Widescreen</PresentationFormat>
  <Paragraphs>123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9" baseType="lpstr">
      <vt:lpstr>Arial</vt:lpstr>
      <vt:lpstr>SimSun</vt:lpstr>
      <vt:lpstr>Wingdings</vt:lpstr>
      <vt:lpstr>Avenir Bold</vt:lpstr>
      <vt:lpstr>Yu Gothic UI Semibold</vt:lpstr>
      <vt:lpstr>Optima Bold</vt:lpstr>
      <vt:lpstr>Avenir</vt:lpstr>
      <vt:lpstr>Yu Gothic UI</vt:lpstr>
      <vt:lpstr>VAG Rounded</vt:lpstr>
      <vt:lpstr>Microsoft YaHei</vt:lpstr>
      <vt:lpstr>Arial Unicode MS</vt:lpstr>
      <vt:lpstr>Calibri Light</vt:lpstr>
      <vt:lpstr>Calibri</vt:lpstr>
      <vt:lpstr>Optima LT Std</vt:lpstr>
      <vt:lpstr>Belleza</vt:lpstr>
      <vt:lpstr>Arial</vt:lpstr>
      <vt:lpstr>Segoe Print</vt:lpstr>
      <vt:lpstr>Noto Sans Symbols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Jemuel Juatco</cp:lastModifiedBy>
  <cp:revision>10</cp:revision>
  <dcterms:created xsi:type="dcterms:W3CDTF">2025-02-22T03:27:00Z</dcterms:created>
  <dcterms:modified xsi:type="dcterms:W3CDTF">2025-05-29T07:13:56Z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339DE2113953452B813FF812386E507E_13</vt:lpwstr>
  </property>
  <property fmtid="{D5CDD505-2E9C-101B-9397-08002B2CF9AE}" pid="3" name="KSOProductBuildVer">
    <vt:lpwstr>1033-12.2.0.21179</vt:lpwstr>
  </property>
</Properties>
</file>